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5" r:id="rId6"/>
    <p:sldId id="270" r:id="rId7"/>
    <p:sldId id="273" r:id="rId8"/>
    <p:sldId id="274" r:id="rId9"/>
    <p:sldId id="275" r:id="rId10"/>
    <p:sldId id="276" r:id="rId11"/>
    <p:sldId id="277" r:id="rId12"/>
    <p:sldId id="271" r:id="rId13"/>
    <p:sldId id="272" r:id="rId14"/>
    <p:sldId id="278" r:id="rId15"/>
    <p:sldId id="279" r:id="rId16"/>
    <p:sldId id="280" r:id="rId17"/>
    <p:sldId id="282" r:id="rId18"/>
    <p:sldId id="281" r:id="rId19"/>
    <p:sldId id="283" r:id="rId20"/>
    <p:sldId id="28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C1B"/>
    <a:srgbClr val="F5802D"/>
    <a:srgbClr val="3C8FED"/>
    <a:srgbClr val="BDD8F3"/>
    <a:srgbClr val="8EC9FB"/>
    <a:srgbClr val="EF9747"/>
    <a:srgbClr val="8E95F8"/>
    <a:srgbClr val="000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8401" autoAdjust="0"/>
  </p:normalViewPr>
  <p:slideViewPr>
    <p:cSldViewPr snapToObjects="1">
      <p:cViewPr varScale="1">
        <p:scale>
          <a:sx n="73" d="100"/>
          <a:sy n="73" d="100"/>
        </p:scale>
        <p:origin x="1278" y="5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F0A41-7291-42D9-A20C-58674D4B3BC1}" type="datetimeFigureOut">
              <a:rPr lang="nl-NL" smtClean="0"/>
              <a:pPr/>
              <a:t>5-9-2019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6931-9C1B-4576-B20A-06EA953B713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85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66A1-9754-46AE-A708-81EC0C877E98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632C-52D1-48B8-9DAD-B6A117AEB40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5030-137E-4C4B-9538-F5FB31605BFA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08AF-7A7B-416B-B170-C74F4F3A3B5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FA50-C1C9-425C-A5D4-9ED5ED4C73E4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C5FB-7D24-49B2-987B-0BDED6FAF0B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40C6-C0AE-4A8C-8329-93A51BA22437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2E97-3298-444F-AA5A-40E98E41C31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8B9B-0C06-4016-941A-53F367DF1DFC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5623-0AB7-4A43-9D80-C544DA75A32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DCA4-F7BE-4984-ADD2-CCDFAEF3B953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B214-8064-4C7A-94D5-22B8AEC04B4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35A5-EB29-4029-B33A-B66A780C1584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1666-3DFB-4CCB-8B1B-E5818A26686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FFF8-A302-48C2-ABE4-359ABC610F02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4236-8D4B-4EF7-B2D4-B0BAA0DAD0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A471-AA2F-45CD-AE2F-CCB926540C8F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D5FF6-22BD-4974-9ED7-AA2907B9920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2139-BDF1-433A-AF13-343A4C2C1851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BEFF-7237-481D-8190-70E08895ACD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FD1C-049D-45CF-887A-1203D2FCFAB9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DAF4-499C-4DD8-983D-22607B4261D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7B6397-2CD7-4AC0-BCFF-E03F59E917C3}" type="datetimeFigureOut">
              <a:rPr lang="en-US"/>
              <a:pPr>
                <a:defRPr/>
              </a:pPr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DD0691-3158-43A9-836A-7B96356417B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7" name="Afbeelding 6" descr="Logo studio 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924800" y="5638800"/>
            <a:ext cx="1219200" cy="857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75835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nbpHZbk8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255643"/>
            <a:ext cx="6487160" cy="42307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1" y="1600200"/>
            <a:ext cx="60198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Profit</a:t>
            </a:r>
            <a:endParaRPr 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Intro 		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026" name="Picture 2" descr="People Planet Profit Pur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3429000" cy="37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gency FB" pitchFamily="34" charset="0"/>
              </a:rPr>
              <a:t>Marketing management | Intro Marketing</a:t>
            </a:r>
            <a:endParaRPr lang="nl-NL" sz="44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1043725" y="1294276"/>
            <a:ext cx="769620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03896" y="1542230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Marketing in de praktijk.</a:t>
              </a:r>
            </a:p>
          </p:txBody>
        </p:sp>
      </p:grp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57033"/>
          <a:stretch/>
        </p:blipFill>
        <p:spPr>
          <a:xfrm>
            <a:off x="1714500" y="3170346"/>
            <a:ext cx="5715000" cy="762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67" b="17782"/>
          <a:stretch/>
        </p:blipFill>
        <p:spPr>
          <a:xfrm>
            <a:off x="1843837" y="2370067"/>
            <a:ext cx="5715000" cy="914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87626"/>
            <a:ext cx="3265212" cy="23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255643"/>
            <a:ext cx="7696200" cy="5145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517" y="2766660"/>
            <a:ext cx="3942283" cy="33532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1600200"/>
            <a:ext cx="7162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2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255643"/>
            <a:ext cx="7696200" cy="5145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1" y="1600200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Product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17" y="1228041"/>
            <a:ext cx="1079782" cy="113415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57200" y="2706757"/>
            <a:ext cx="396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i="1" dirty="0">
                <a:latin typeface="Agency FB" panose="020B0503020202020204" pitchFamily="34" charset="0"/>
              </a:rPr>
              <a:t>Fysieke product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i="1" dirty="0">
                <a:latin typeface="Agency FB" panose="020B0503020202020204" pitchFamily="34" charset="0"/>
              </a:rPr>
              <a:t>Verpakking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i="1" dirty="0">
                <a:latin typeface="Agency FB" panose="020B0503020202020204" pitchFamily="34" charset="0"/>
              </a:rPr>
              <a:t>Merk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i="1" dirty="0">
                <a:latin typeface="Agency FB" panose="020B0503020202020204" pitchFamily="34" charset="0"/>
              </a:rPr>
              <a:t>Garantie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i="1" dirty="0">
                <a:latin typeface="Agency FB" panose="020B0503020202020204" pitchFamily="34" charset="0"/>
              </a:rPr>
              <a:t>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i="1" dirty="0" smtClean="0">
                <a:latin typeface="Agency FB" panose="020B0503020202020204" pitchFamily="34" charset="0"/>
              </a:rPr>
              <a:t>Kwaliteit</a:t>
            </a:r>
            <a:endParaRPr lang="nl-NL" sz="3200" i="1" dirty="0">
              <a:latin typeface="Agency FB" panose="020B0503020202020204" pitchFamily="34" charset="0"/>
            </a:endParaRPr>
          </a:p>
          <a:p>
            <a:endParaRPr lang="nl-NL" dirty="0"/>
          </a:p>
        </p:txBody>
      </p:sp>
      <p:pic>
        <p:nvPicPr>
          <p:cNvPr id="8" name="Afbeelding 7" descr="packag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415371"/>
            <a:ext cx="2763950" cy="2166266"/>
          </a:xfrm>
          <a:prstGeom prst="rect">
            <a:avLst/>
          </a:prstGeom>
        </p:spPr>
      </p:pic>
      <p:pic>
        <p:nvPicPr>
          <p:cNvPr id="9" name="Afbeelding 8" descr="packagin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639471"/>
            <a:ext cx="2755032" cy="25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255643"/>
            <a:ext cx="7696200" cy="5145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1" y="1600200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Plaats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79" y="1337298"/>
            <a:ext cx="1238250" cy="1057275"/>
          </a:xfrm>
          <a:prstGeom prst="rect">
            <a:avLst/>
          </a:prstGeom>
        </p:spPr>
      </p:pic>
      <p:pic>
        <p:nvPicPr>
          <p:cNvPr id="10" name="Afbeelding 9" descr="distribut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344137"/>
            <a:ext cx="4427984" cy="2780928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33400" y="2770968"/>
            <a:ext cx="3962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i="1" dirty="0" smtClean="0">
                <a:latin typeface="Agency FB" panose="020B0503020202020204" pitchFamily="34" charset="0"/>
              </a:rPr>
              <a:t>Distributiekanalen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i="1" dirty="0" smtClean="0">
                <a:latin typeface="Agency FB" panose="020B0503020202020204" pitchFamily="34" charset="0"/>
              </a:rPr>
              <a:t>Verkooppunten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i="1" dirty="0" smtClean="0">
                <a:latin typeface="Agency FB" panose="020B0503020202020204" pitchFamily="34" charset="0"/>
              </a:rPr>
              <a:t>Online/Offline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i="1" dirty="0" smtClean="0">
                <a:latin typeface="Agency FB" panose="020B0503020202020204" pitchFamily="34" charset="0"/>
              </a:rPr>
              <a:t>Supply Chain</a:t>
            </a:r>
            <a:endParaRPr lang="nl-NL" sz="3200" i="1" dirty="0">
              <a:latin typeface="Agency FB" panose="020B0503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22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65497" y="1235205"/>
            <a:ext cx="7696200" cy="5145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1" y="1600200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Prijs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10904" y="2816444"/>
            <a:ext cx="4980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Agency FB" panose="020B0503020202020204" pitchFamily="34" charset="0"/>
              </a:rPr>
              <a:t>Op basis van</a:t>
            </a:r>
            <a:r>
              <a:rPr lang="nl-NL" dirty="0">
                <a:latin typeface="Agency FB" panose="020B0503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Agency FB" panose="020B0503020202020204" pitchFamily="34" charset="0"/>
              </a:rPr>
              <a:t>Gemaakte kosten + winstopslag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Agency FB" panose="020B0503020202020204" pitchFamily="34" charset="0"/>
              </a:rPr>
              <a:t>Prijzen van de concurrent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Agency FB" panose="020B0503020202020204" pitchFamily="34" charset="0"/>
              </a:rPr>
              <a:t>Hoeveel is de consument bereid te betalen</a:t>
            </a:r>
            <a:r>
              <a:rPr lang="nl-NL" sz="2400" dirty="0" smtClean="0">
                <a:latin typeface="Agency FB" panose="020B0503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Agency FB" panose="020B0503020202020204" pitchFamily="34" charset="0"/>
            </a:endParaRPr>
          </a:p>
          <a:p>
            <a:r>
              <a:rPr lang="nl-NL" sz="2400" b="1" dirty="0">
                <a:latin typeface="Agency FB" panose="020B0503020202020204" pitchFamily="34" charset="0"/>
              </a:rPr>
              <a:t>Kortingen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12446"/>
            <a:ext cx="1096369" cy="1104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789116"/>
            <a:ext cx="2257010" cy="11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255643"/>
            <a:ext cx="7696200" cy="5145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1" y="1600200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Promotie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33400" y="2473285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b="1" dirty="0">
                <a:latin typeface="Agency FB" panose="020B0503020202020204" pitchFamily="34" charset="0"/>
              </a:rPr>
              <a:t>Persoonlijke verkoop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Agency FB" panose="020B0503020202020204" pitchFamily="34" charset="0"/>
              </a:rPr>
              <a:t>Bijv. een presentatie voor potentiële klanten.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b="1" dirty="0">
                <a:latin typeface="Agency FB" panose="020B0503020202020204" pitchFamily="34" charset="0"/>
              </a:rPr>
              <a:t>Sales Promotion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Agency FB" panose="020B0503020202020204" pitchFamily="34" charset="0"/>
              </a:rPr>
              <a:t>een prikkel om de koper over de drempel te helpen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b="1" dirty="0">
                <a:latin typeface="Agency FB" panose="020B0503020202020204" pitchFamily="34" charset="0"/>
              </a:rPr>
              <a:t>Reclame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Agency FB" panose="020B0503020202020204" pitchFamily="34" charset="0"/>
              </a:rPr>
              <a:t>Om de consument te vertellen waarom ze het product moeten kopen.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b="1" dirty="0">
                <a:latin typeface="Agency FB" panose="020B0503020202020204" pitchFamily="34" charset="0"/>
              </a:rPr>
              <a:t>Public relations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Agency FB" panose="020B0503020202020204" pitchFamily="34" charset="0"/>
              </a:rPr>
              <a:t>het werken aan een goed imago door goede relaties met betrokken partijen op te bouwen en gunstige publiciteit te verkrijgen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b="1" dirty="0">
                <a:latin typeface="Agency FB" panose="020B0503020202020204" pitchFamily="34" charset="0"/>
              </a:rPr>
              <a:t>Sponsoring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Agency FB" panose="020B0503020202020204" pitchFamily="34" charset="0"/>
              </a:rPr>
              <a:t>Bijv. sportsponsoring of kunstsponsoring zorgt voor extra bekendheid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39" y="1318527"/>
            <a:ext cx="1534662" cy="10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65497" y="1235205"/>
            <a:ext cx="7696200" cy="5145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6412" y="1581203"/>
            <a:ext cx="6473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Retailmix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10904" y="2816444"/>
            <a:ext cx="498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b="1" dirty="0">
              <a:latin typeface="Agency FB" panose="020B0503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1"/>
          <a:stretch/>
        </p:blipFill>
        <p:spPr>
          <a:xfrm>
            <a:off x="1447800" y="2362199"/>
            <a:ext cx="6013387" cy="377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65497" y="1235205"/>
            <a:ext cx="7696200" cy="5145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89697" y="1666363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Personeel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(5)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552" y="1498346"/>
            <a:ext cx="1066800" cy="989867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3989697" y="3175341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Presentatie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(6)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91" y="2742515"/>
            <a:ext cx="2385909" cy="1517438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3989697" y="5016670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Paarse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koe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(7)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23" y="4589741"/>
            <a:ext cx="1495425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255643"/>
            <a:ext cx="6487160" cy="42307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b="6337"/>
          <a:stretch/>
        </p:blipFill>
        <p:spPr>
          <a:xfrm>
            <a:off x="2478499" y="1845758"/>
            <a:ext cx="4187001" cy="3378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1" y="1600200"/>
            <a:ext cx="60198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Intro Marketing		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gency FB" pitchFamily="34" charset="0"/>
              </a:rPr>
              <a:t>Marketing management | Intro Marketing</a:t>
            </a:r>
            <a:endParaRPr lang="nl-NL" sz="44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990600" y="1255643"/>
            <a:ext cx="769620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03896" y="1542230"/>
              <a:ext cx="5562600" cy="156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Wat is Marketing volgens jullie?</a:t>
              </a:r>
            </a:p>
            <a:p>
              <a:pPr>
                <a:buFont typeface="Arial" pitchFamily="34" charset="0"/>
                <a:buChar char="•"/>
              </a:pPr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  <a:p>
              <a:endParaRPr lang="nl-NL" sz="4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37" y="2625707"/>
            <a:ext cx="5562600" cy="119410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751601" y="4732089"/>
            <a:ext cx="5731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hlinkClick r:id="rId3"/>
              </a:rPr>
              <a:t>https</a:t>
            </a:r>
            <a:r>
              <a:rPr lang="nl-NL" sz="2800" b="1" dirty="0">
                <a:hlinkClick r:id="rId3"/>
              </a:rPr>
              <a:t>://</a:t>
            </a:r>
            <a:r>
              <a:rPr lang="nl-NL" sz="2800" b="1" dirty="0" smtClean="0">
                <a:hlinkClick r:id="rId3"/>
              </a:rPr>
              <a:t>answergarden.ch/758354</a:t>
            </a:r>
            <a:r>
              <a:rPr lang="nl-NL" sz="2800" b="1" dirty="0" smtClean="0"/>
              <a:t>  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5746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gency FB" pitchFamily="34" charset="0"/>
              </a:rPr>
              <a:t>Marketing management | Intro Marketing</a:t>
            </a:r>
            <a:endParaRPr lang="nl-NL" sz="44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990600" y="1255643"/>
            <a:ext cx="769620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03896" y="1542230"/>
              <a:ext cx="5562600" cy="1566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Wat is Marketing volgens jullie?</a:t>
              </a:r>
            </a:p>
            <a:p>
              <a:pPr>
                <a:buFont typeface="Arial" pitchFamily="34" charset="0"/>
                <a:buChar char="•"/>
              </a:pPr>
              <a:endPara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  <a:p>
              <a:endParaRPr lang="nl-NL" sz="44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</p:txBody>
        </p:sp>
      </p:grpSp>
      <p:pic>
        <p:nvPicPr>
          <p:cNvPr id="22" name="Picture 2" descr="Afbeeldingsresultaat voor de mar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8" y="2689125"/>
            <a:ext cx="6305550" cy="34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gency FB" pitchFamily="34" charset="0"/>
              </a:rPr>
              <a:t>Marketing management | Intro Marketing</a:t>
            </a:r>
            <a:endParaRPr lang="nl-NL" sz="44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1043725" y="1294276"/>
            <a:ext cx="769620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03896" y="1542230"/>
              <a:ext cx="5562600" cy="1464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Marketing is:</a:t>
              </a:r>
            </a:p>
            <a:p>
              <a:endPara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  <a:p>
              <a:r>
                <a:rPr lang="nl-NL" sz="3600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Economie</a:t>
              </a: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60894"/>
            <a:ext cx="4267844" cy="31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gency FB" pitchFamily="34" charset="0"/>
              </a:rPr>
              <a:t>Marketing management | Intro Marketing</a:t>
            </a:r>
            <a:endParaRPr lang="nl-NL" sz="44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1043725" y="1294276"/>
            <a:ext cx="769620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03896" y="1542230"/>
              <a:ext cx="5562600" cy="1464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Marketing is:</a:t>
              </a:r>
            </a:p>
            <a:p>
              <a:endPara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  <a:p>
              <a:r>
                <a:rPr lang="nl-NL" sz="3600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Psychologie</a:t>
              </a:r>
            </a:p>
          </p:txBody>
        </p:sp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62" y="3379681"/>
            <a:ext cx="5943600" cy="27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gency FB" pitchFamily="34" charset="0"/>
              </a:rPr>
              <a:t>Marketing management | Intro Marketing</a:t>
            </a:r>
            <a:endParaRPr lang="nl-NL" sz="44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1043725" y="1294276"/>
            <a:ext cx="769620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03896" y="1542230"/>
              <a:ext cx="5562600" cy="1464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Marketing is:</a:t>
              </a:r>
            </a:p>
            <a:p>
              <a:endPara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  <a:p>
              <a:r>
                <a:rPr lang="nl-NL" sz="3600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Sociologie</a:t>
              </a:r>
            </a:p>
          </p:txBody>
        </p:sp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20" y="3428665"/>
            <a:ext cx="4492580" cy="22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gency FB" pitchFamily="34" charset="0"/>
              </a:rPr>
              <a:t>Marketing management | Intro Marketing</a:t>
            </a:r>
            <a:endParaRPr lang="nl-NL" sz="44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1043725" y="1294276"/>
            <a:ext cx="769620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03896" y="1542230"/>
              <a:ext cx="5562600" cy="1464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Marketing is:</a:t>
              </a:r>
            </a:p>
            <a:p>
              <a:endParaRPr lang="nl-NL" sz="36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endParaRPr>
            </a:p>
            <a:p>
              <a:r>
                <a:rPr lang="nl-NL" sz="3600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Creativiteit</a:t>
              </a: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48" y="2270092"/>
            <a:ext cx="2745985" cy="37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91" name="TextBox 6"/>
          <p:cNvSpPr txBox="1">
            <a:spLocks noChangeArrowheads="1"/>
          </p:cNvSpPr>
          <p:nvPr/>
        </p:nvSpPr>
        <p:spPr bwMode="auto">
          <a:xfrm>
            <a:off x="609600" y="206375"/>
            <a:ext cx="7934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gency FB" pitchFamily="34" charset="0"/>
              </a:rPr>
              <a:t>Marketing management | Intro Marketing</a:t>
            </a:r>
            <a:endParaRPr lang="nl-NL" sz="44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214563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990600" y="1255643"/>
            <a:ext cx="7696200" cy="5068956"/>
            <a:chOff x="2057400" y="1255643"/>
            <a:chExt cx="6487160" cy="4230757"/>
          </a:xfrm>
        </p:grpSpPr>
        <p:sp>
          <p:nvSpPr>
            <p:cNvPr id="6" name="Rounded Rectangle 5"/>
            <p:cNvSpPr/>
            <p:nvPr/>
          </p:nvSpPr>
          <p:spPr>
            <a:xfrm>
              <a:off x="2057400" y="1255643"/>
              <a:ext cx="648716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perspectiveContrastingRightFacing">
                <a:rot lat="170509" lon="20736677" rev="1171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92" name="TextBox 7"/>
            <p:cNvSpPr txBox="1">
              <a:spLocks noChangeArrowheads="1"/>
            </p:cNvSpPr>
            <p:nvPr/>
          </p:nvSpPr>
          <p:spPr bwMode="auto">
            <a:xfrm>
              <a:off x="2403896" y="1542230"/>
              <a:ext cx="5562600" cy="539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3600" b="1" dirty="0" smtClean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  <a:ea typeface="+mj-ea"/>
                  <a:cs typeface="+mj-cs"/>
                </a:rPr>
                <a:t>Marketing in de praktijk.</a:t>
              </a:r>
            </a:p>
          </p:txBody>
        </p:sp>
      </p:grpSp>
      <p:pic>
        <p:nvPicPr>
          <p:cNvPr id="3" name="anbpHZbk8a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8600" y="2362200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EE0EDA-207A-4F63-B09A-E9CB2259E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F81256-0D60-4673-8E59-5DCFEE064B37}"/>
</file>

<file path=customXml/itemProps3.xml><?xml version="1.0" encoding="utf-8"?>
<ds:datastoreItem xmlns:ds="http://schemas.openxmlformats.org/officeDocument/2006/customXml" ds:itemID="{C02A195E-B982-4AEF-82F8-8ACD88D8891C}">
  <ds:schemaRefs>
    <ds:schemaRef ds:uri="http://schemas.microsoft.com/office/2006/documentManagement/types"/>
    <ds:schemaRef ds:uri="http://purl.org/dc/elements/1.1/"/>
    <ds:schemaRef ds:uri="34354c1b-6b8c-435b-ad50-990538c19557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6021</TotalTime>
  <Words>215</Words>
  <Application>Microsoft Office PowerPoint</Application>
  <PresentationFormat>Diavoorstelling (4:3)</PresentationFormat>
  <Paragraphs>65</Paragraphs>
  <Slides>17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Agency FB</vt:lpstr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Thomas Noordeloos</cp:lastModifiedBy>
  <cp:revision>124</cp:revision>
  <dcterms:created xsi:type="dcterms:W3CDTF">2009-07-23T04:14:01Z</dcterms:created>
  <dcterms:modified xsi:type="dcterms:W3CDTF">2019-09-06T09:07:12Z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